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Tlab 레트로라이프 Bold" charset="1" panose="02000800000000000000"/>
      <p:regular r:id="rId37"/>
    </p:embeddedFont>
    <p:embeddedFont>
      <p:font typeface="Source Han Sans KR Bold" charset="1" panose="020B0800000000000000"/>
      <p:regular r:id="rId38"/>
    </p:embeddedFont>
    <p:embeddedFont>
      <p:font typeface="TT Commons Pro Bold" charset="1" panose="020B0103030102020204"/>
      <p:regular r:id="rId39"/>
    </p:embeddedFont>
    <p:embeddedFont>
      <p:font typeface="Source Han Sans KR Medium" charset="1" panose="020B0600000000000000"/>
      <p:regular r:id="rId40"/>
    </p:embeddedFont>
    <p:embeddedFont>
      <p:font typeface="Tlab 레트로라이프" charset="1" panose="02000600000000000000"/>
      <p:regular r:id="rId41"/>
    </p:embeddedFont>
    <p:embeddedFont>
      <p:font typeface="Source Han Sans KR" charset="1" panose="020B0400000000000000"/>
      <p:regular r:id="rId42"/>
    </p:embeddedFont>
    <p:embeddedFont>
      <p:font typeface="Canva Sans" charset="1" panose="020B0503030501040103"/>
      <p:regular r:id="rId43"/>
    </p:embeddedFont>
    <p:embeddedFont>
      <p:font typeface="Canva Sans Bold" charset="1" panose="020B0803030501040103"/>
      <p:regular r:id="rId44"/>
    </p:embeddedFont>
    <p:embeddedFont>
      <p:font typeface="Arimo" charset="1" panose="020B060402020202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journals.sagepub.com/doi/abs/10.1177/13896911251317623" TargetMode="External" Type="http://schemas.openxmlformats.org/officeDocument/2006/relationships/hyperlink"/><Relationship Id="rId3" Target="https://homepages.cwi.nl/~aeb/go/games/" TargetMode="External" Type="http://schemas.openxmlformats.org/officeDocument/2006/relationships/hyperlink"/><Relationship Id="rId4" Target="https://ieeexplore.ieee.org/abstract/document/10959976?casa_token=yG8MKVTQRtoAAAAA:kec2Zs467MPSOU9L8pIsdQ7Ih1p_FW75iOMGeTSPu7D119rAZHsCwEWq5dHUn4ay9SC7khGc" TargetMode="External" Type="http://schemas.openxmlformats.org/officeDocument/2006/relationships/hyperlink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77544" y="1438414"/>
            <a:ext cx="18651718" cy="18651718"/>
          </a:xfrm>
          <a:custGeom>
            <a:avLst/>
            <a:gdLst/>
            <a:ahLst/>
            <a:cxnLst/>
            <a:rect r="r" b="b" t="t" l="l"/>
            <a:pathLst>
              <a:path h="18651718" w="18651718">
                <a:moveTo>
                  <a:pt x="0" y="0"/>
                </a:moveTo>
                <a:lnTo>
                  <a:pt x="18651718" y="0"/>
                </a:lnTo>
                <a:lnTo>
                  <a:pt x="18651718" y="18651718"/>
                </a:lnTo>
                <a:lnTo>
                  <a:pt x="0" y="18651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7331" y="2526751"/>
            <a:ext cx="9882535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true">
                <a:solidFill>
                  <a:srgbClr val="0F148D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신진서처럼 두게 만들기</a:t>
            </a:r>
          </a:p>
          <a:p>
            <a:pPr algn="l">
              <a:lnSpc>
                <a:spcPts val="6350"/>
              </a:lnSpc>
            </a:pPr>
            <a:r>
              <a:rPr lang="en-US" sz="5000" b="true">
                <a:solidFill>
                  <a:srgbClr val="0F148D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: 프로 스타일 모방 바둑 AI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27331" y="8092228"/>
            <a:ext cx="4896123" cy="542796"/>
            <a:chOff x="0" y="0"/>
            <a:chExt cx="6528164" cy="7237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3728" cy="723728"/>
            </a:xfrm>
            <a:custGeom>
              <a:avLst/>
              <a:gdLst/>
              <a:ahLst/>
              <a:cxnLst/>
              <a:rect r="r" b="b" t="t" l="l"/>
              <a:pathLst>
                <a:path h="723728" w="723728">
                  <a:moveTo>
                    <a:pt x="0" y="0"/>
                  </a:moveTo>
                  <a:lnTo>
                    <a:pt x="723728" y="0"/>
                  </a:lnTo>
                  <a:lnTo>
                    <a:pt x="723728" y="723728"/>
                  </a:lnTo>
                  <a:lnTo>
                    <a:pt x="0" y="723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242305" y="242305"/>
              <a:ext cx="239118" cy="23911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FBF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735" lIns="50735" bIns="50735" rIns="5073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042039" y="42396"/>
              <a:ext cx="5486125" cy="5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4"/>
                </a:lnSpc>
              </a:pPr>
              <a:r>
                <a:rPr lang="en-US" sz="2696" spc="-80" b="true">
                  <a:solidFill>
                    <a:srgbClr val="0069F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20200572 경제학과 엄상호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27331" y="1924587"/>
            <a:ext cx="931919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422">
                <a:solidFill>
                  <a:srgbClr val="0069F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25-2 FALL CSEG516-01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7331" y="4253951"/>
            <a:ext cx="5516813" cy="53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2"/>
              </a:lnSpc>
              <a:spcBef>
                <a:spcPct val="0"/>
              </a:spcBef>
            </a:pPr>
            <a:r>
              <a:rPr lang="en-US" b="true" sz="2975" spc="-89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스타일 보상 </a:t>
            </a:r>
            <a:r>
              <a:rPr lang="en-US" b="true" sz="2975" spc="-89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기반 바둑 정책 강화학습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125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4170" y="3070290"/>
            <a:ext cx="11809854" cy="500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온라인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기보 DB에서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프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로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공식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대국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SGF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파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일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수집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두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가지로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구분: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Sh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데이터셋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신진서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9단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기보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Base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데이터셋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그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외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정상급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프로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기보 (s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a)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샘플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추출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한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수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에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대해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_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​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해당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수를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두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직전의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바둑판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상태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a_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t​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실제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기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보에서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둔 착점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저장 방식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states: (N, 3, 19, 19) : float32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actions: (N,) : int64 (0~360 인덱스)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914682" y="3446113"/>
            <a:ext cx="7900370" cy="2686126"/>
          </a:xfrm>
          <a:custGeom>
            <a:avLst/>
            <a:gdLst/>
            <a:ahLst/>
            <a:cxnLst/>
            <a:rect r="r" b="b" t="t" l="l"/>
            <a:pathLst>
              <a:path h="2686126" w="7900370">
                <a:moveTo>
                  <a:pt x="0" y="0"/>
                </a:moveTo>
                <a:lnTo>
                  <a:pt x="7900369" y="0"/>
                </a:lnTo>
                <a:lnTo>
                  <a:pt x="7900369" y="2686125"/>
                </a:lnTo>
                <a:lnTo>
                  <a:pt x="0" y="268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14682" y="6640152"/>
            <a:ext cx="7940004" cy="2203351"/>
          </a:xfrm>
          <a:custGeom>
            <a:avLst/>
            <a:gdLst/>
            <a:ahLst/>
            <a:cxnLst/>
            <a:rect r="r" b="b" t="t" l="l"/>
            <a:pathLst>
              <a:path h="2203351" w="7940004">
                <a:moveTo>
                  <a:pt x="0" y="0"/>
                </a:moveTo>
                <a:lnTo>
                  <a:pt x="7940003" y="0"/>
                </a:lnTo>
                <a:lnTo>
                  <a:pt x="7940003" y="2203351"/>
                </a:lnTo>
                <a:lnTo>
                  <a:pt x="0" y="220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환경 및 데이터셋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데이터셋(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기보) 수집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44848" y="6963239"/>
            <a:ext cx="6953612" cy="1416798"/>
          </a:xfrm>
          <a:custGeom>
            <a:avLst/>
            <a:gdLst/>
            <a:ahLst/>
            <a:cxnLst/>
            <a:rect r="r" b="b" t="t" l="l"/>
            <a:pathLst>
              <a:path h="1416798" w="6953612">
                <a:moveTo>
                  <a:pt x="0" y="0"/>
                </a:moveTo>
                <a:lnTo>
                  <a:pt x="6953612" y="0"/>
                </a:lnTo>
                <a:lnTo>
                  <a:pt x="6953612" y="1416799"/>
                </a:lnTo>
                <a:lnTo>
                  <a:pt x="0" y="141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44848" y="3014878"/>
            <a:ext cx="7428841" cy="6243422"/>
            <a:chOff x="0" y="0"/>
            <a:chExt cx="9905121" cy="83245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05121" cy="4816365"/>
            </a:xfrm>
            <a:custGeom>
              <a:avLst/>
              <a:gdLst/>
              <a:ahLst/>
              <a:cxnLst/>
              <a:rect r="r" b="b" t="t" l="l"/>
              <a:pathLst>
                <a:path h="4816365" w="9905121">
                  <a:moveTo>
                    <a:pt x="0" y="0"/>
                  </a:moveTo>
                  <a:lnTo>
                    <a:pt x="9905121" y="0"/>
                  </a:lnTo>
                  <a:lnTo>
                    <a:pt x="9905121" y="4816365"/>
                  </a:lnTo>
                  <a:lnTo>
                    <a:pt x="0" y="481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7508546"/>
              <a:ext cx="5475205" cy="816016"/>
            </a:xfrm>
            <a:custGeom>
              <a:avLst/>
              <a:gdLst/>
              <a:ahLst/>
              <a:cxnLst/>
              <a:rect r="r" b="b" t="t" l="l"/>
              <a:pathLst>
                <a:path h="816016" w="5475205">
                  <a:moveTo>
                    <a:pt x="0" y="0"/>
                  </a:moveTo>
                  <a:lnTo>
                    <a:pt x="5475205" y="0"/>
                  </a:lnTo>
                  <a:lnTo>
                    <a:pt x="5475205" y="816016"/>
                  </a:lnTo>
                  <a:lnTo>
                    <a:pt x="0" y="816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환경 및 데이터셋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데이터셋 설명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170" y="3098865"/>
            <a:ext cx="7209160" cy="500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원천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데이터</a:t>
            </a:r>
          </a:p>
          <a:p>
            <a:pPr algn="just" marL="1036320" indent="-345440" lvl="2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프로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기보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SGF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등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로부터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추출된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포지션/착점.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가공된 .npz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파일</a:t>
            </a:r>
          </a:p>
          <a:p>
            <a:pPr algn="just" marL="1036320" indent="-345440" lvl="2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data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/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ce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sse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/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ase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_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policy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_100k.npz</a:t>
            </a:r>
          </a:p>
          <a:p>
            <a:pPr algn="just" marL="1554480" indent="-388620" lvl="3">
              <a:lnSpc>
                <a:spcPts val="3359"/>
              </a:lnSpc>
              <a:spcBef>
                <a:spcPct val="0"/>
              </a:spcBef>
              <a:buFont typeface="Arial"/>
              <a:buChar char="￭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약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8만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포지션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사용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(로그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82961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states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just" marL="1554480" indent="-388620" lvl="3">
              <a:lnSpc>
                <a:spcPts val="3359"/>
              </a:lnSpc>
              <a:spcBef>
                <a:spcPct val="0"/>
              </a:spcBef>
              <a:buFont typeface="Arial"/>
              <a:buChar char="￭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다양한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기사/대국에서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추출된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일반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포지션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  <a:p>
            <a:pPr algn="just" marL="1036320" indent="-345440" lvl="2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data/p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essed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/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sh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in_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po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icy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_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50k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z</a:t>
            </a:r>
          </a:p>
          <a:p>
            <a:pPr algn="just" marL="1554480" indent="-388620" lvl="3">
              <a:lnSpc>
                <a:spcPts val="3359"/>
              </a:lnSpc>
              <a:spcBef>
                <a:spcPct val="0"/>
              </a:spcBef>
              <a:buFont typeface="Arial"/>
              <a:buChar char="￭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신진서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기사의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대국에서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추출된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포지션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+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착점</a:t>
            </a:r>
          </a:p>
          <a:p>
            <a:pPr algn="just" marL="1554480" indent="-388620" lvl="3">
              <a:lnSpc>
                <a:spcPts val="3359"/>
              </a:lnSpc>
              <a:spcBef>
                <a:spcPct val="0"/>
              </a:spcBef>
              <a:buFont typeface="Arial"/>
              <a:buChar char="￭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스타일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평가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및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시각화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에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사용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13825" y="8341938"/>
            <a:ext cx="852985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base_policy_100k.npz → 약 8만 개의 position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shin_policy_50k.npz → 약 15000개의 poition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59453" y="2622609"/>
            <a:ext cx="1989613" cy="581037"/>
          </a:xfrm>
          <a:custGeom>
            <a:avLst/>
            <a:gdLst/>
            <a:ahLst/>
            <a:cxnLst/>
            <a:rect r="r" b="b" t="t" l="l"/>
            <a:pathLst>
              <a:path h="581037" w="1989613">
                <a:moveTo>
                  <a:pt x="0" y="0"/>
                </a:moveTo>
                <a:lnTo>
                  <a:pt x="1989613" y="0"/>
                </a:lnTo>
                <a:lnTo>
                  <a:pt x="1989613" y="581037"/>
                </a:lnTo>
                <a:lnTo>
                  <a:pt x="0" y="58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360274" y="5166649"/>
            <a:ext cx="15475664" cy="0"/>
          </a:xfrm>
          <a:prstGeom prst="line">
            <a:avLst/>
          </a:prstGeom>
          <a:ln cap="flat" w="19050">
            <a:solidFill>
              <a:srgbClr val="D1DA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759453" y="5548607"/>
            <a:ext cx="2037777" cy="389568"/>
          </a:xfrm>
          <a:custGeom>
            <a:avLst/>
            <a:gdLst/>
            <a:ahLst/>
            <a:cxnLst/>
            <a:rect r="r" b="b" t="t" l="l"/>
            <a:pathLst>
              <a:path h="389568" w="2037777">
                <a:moveTo>
                  <a:pt x="0" y="0"/>
                </a:moveTo>
                <a:lnTo>
                  <a:pt x="2037777" y="0"/>
                </a:lnTo>
                <a:lnTo>
                  <a:pt x="2037777" y="389568"/>
                </a:lnTo>
                <a:lnTo>
                  <a:pt x="0" y="38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37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State, Action, Reward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170" y="2632140"/>
            <a:ext cx="237223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State (상태)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4170" y="5433349"/>
            <a:ext cx="258528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Action (행동)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0274" y="6351377"/>
            <a:ext cx="8351490" cy="303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048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행동 공간: 19×19의 모든 교차점 → 361개의 이산 행동.</a:t>
            </a:r>
          </a:p>
          <a:p>
            <a:pPr algn="l">
              <a:lnSpc>
                <a:spcPts val="3048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→ 19×19 보드를 flatten : idx = row * 19 + colj</a:t>
            </a:r>
          </a:p>
          <a:p>
            <a:pPr algn="l">
              <a:lnSpc>
                <a:spcPts val="3048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048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합법수(legal move) 정의:</a:t>
            </a:r>
          </a:p>
          <a:p>
            <a:pPr algn="l">
              <a:lnSpc>
                <a:spcPts val="3048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현재 상태에서 돌이 놓여 있지 않은 칸만 후보</a:t>
            </a:r>
          </a:p>
          <a:p>
            <a:pPr algn="l">
              <a:lnSpc>
                <a:spcPts val="3048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→ 합법수(빈 칸)에 대해서만 정책 확률 분포 정의</a:t>
            </a:r>
          </a:p>
          <a:p>
            <a:pPr algn="l">
              <a:lnSpc>
                <a:spcPts val="3048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048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정책/베이스 정책 모두에 대해 불법수는 logit = -INF로 마스킹.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0274" y="3503584"/>
            <a:ext cx="438879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채널 0: 현재 플레이어 돌 (0/1)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채널 1: 상대 플레이어 돌 (0/1)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채널 2: 턴/보조 정보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59453" y="2622609"/>
            <a:ext cx="1989613" cy="581037"/>
          </a:xfrm>
          <a:custGeom>
            <a:avLst/>
            <a:gdLst/>
            <a:ahLst/>
            <a:cxnLst/>
            <a:rect r="r" b="b" t="t" l="l"/>
            <a:pathLst>
              <a:path h="581037" w="1989613">
                <a:moveTo>
                  <a:pt x="0" y="0"/>
                </a:moveTo>
                <a:lnTo>
                  <a:pt x="1989613" y="0"/>
                </a:lnTo>
                <a:lnTo>
                  <a:pt x="1989613" y="581037"/>
                </a:lnTo>
                <a:lnTo>
                  <a:pt x="0" y="58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State, Action, Reward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170" y="2632140"/>
            <a:ext cx="279872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Reward (보상)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79058" y="8630678"/>
            <a:ext cx="632988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배치 내에서 평균·표준편차로 정규화한 보상 사용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267772" y="4289496"/>
            <a:ext cx="9752455" cy="2932419"/>
            <a:chOff x="0" y="0"/>
            <a:chExt cx="13003274" cy="39098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215058" y="0"/>
              <a:ext cx="2209001" cy="897407"/>
            </a:xfrm>
            <a:custGeom>
              <a:avLst/>
              <a:gdLst/>
              <a:ahLst/>
              <a:cxnLst/>
              <a:rect r="r" b="b" t="t" l="l"/>
              <a:pathLst>
                <a:path h="897407" w="2209001">
                  <a:moveTo>
                    <a:pt x="0" y="0"/>
                  </a:moveTo>
                  <a:lnTo>
                    <a:pt x="2209001" y="0"/>
                  </a:lnTo>
                  <a:lnTo>
                    <a:pt x="2209001" y="897407"/>
                  </a:lnTo>
                  <a:lnTo>
                    <a:pt x="0" y="897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937747" y="1495826"/>
              <a:ext cx="7065527" cy="628414"/>
            </a:xfrm>
            <a:custGeom>
              <a:avLst/>
              <a:gdLst/>
              <a:ahLst/>
              <a:cxnLst/>
              <a:rect r="r" b="b" t="t" l="l"/>
              <a:pathLst>
                <a:path h="628414" w="7065527">
                  <a:moveTo>
                    <a:pt x="0" y="0"/>
                  </a:moveTo>
                  <a:lnTo>
                    <a:pt x="7065527" y="0"/>
                  </a:lnTo>
                  <a:lnTo>
                    <a:pt x="7065527" y="628414"/>
                  </a:lnTo>
                  <a:lnTo>
                    <a:pt x="0" y="628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447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132488" y="3161725"/>
              <a:ext cx="4676045" cy="748167"/>
            </a:xfrm>
            <a:custGeom>
              <a:avLst/>
              <a:gdLst/>
              <a:ahLst/>
              <a:cxnLst/>
              <a:rect r="r" b="b" t="t" l="l"/>
              <a:pathLst>
                <a:path h="748167" w="4676045">
                  <a:moveTo>
                    <a:pt x="0" y="0"/>
                  </a:moveTo>
                  <a:lnTo>
                    <a:pt x="4676045" y="0"/>
                  </a:lnTo>
                  <a:lnTo>
                    <a:pt x="4676045" y="748167"/>
                  </a:lnTo>
                  <a:lnTo>
                    <a:pt x="0" y="748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36736" y="171843"/>
              <a:ext cx="319037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F14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스타일 분류기 사용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71933"/>
              <a:ext cx="366385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F14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신진서가 둔 수인 확률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58020" y="3394272"/>
              <a:ext cx="74781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F14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보상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4170" y="3503804"/>
            <a:ext cx="2776013" cy="1260276"/>
          </a:xfrm>
          <a:custGeom>
            <a:avLst/>
            <a:gdLst/>
            <a:ahLst/>
            <a:cxnLst/>
            <a:rect r="r" b="b" t="t" l="l"/>
            <a:pathLst>
              <a:path h="1260276" w="2776013">
                <a:moveTo>
                  <a:pt x="0" y="0"/>
                </a:moveTo>
                <a:lnTo>
                  <a:pt x="2776013" y="0"/>
                </a:lnTo>
                <a:lnTo>
                  <a:pt x="2776013" y="1260276"/>
                </a:lnTo>
                <a:lnTo>
                  <a:pt x="0" y="1260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170" y="6578388"/>
            <a:ext cx="4927763" cy="878727"/>
          </a:xfrm>
          <a:custGeom>
            <a:avLst/>
            <a:gdLst/>
            <a:ahLst/>
            <a:cxnLst/>
            <a:rect r="r" b="b" t="t" l="l"/>
            <a:pathLst>
              <a:path h="878727" w="4927763">
                <a:moveTo>
                  <a:pt x="0" y="0"/>
                </a:moveTo>
                <a:lnTo>
                  <a:pt x="4927763" y="0"/>
                </a:lnTo>
                <a:lnTo>
                  <a:pt x="4927763" y="878727"/>
                </a:lnTo>
                <a:lnTo>
                  <a:pt x="0" y="878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70134" y="3332760"/>
            <a:ext cx="7333560" cy="2695083"/>
          </a:xfrm>
          <a:custGeom>
            <a:avLst/>
            <a:gdLst/>
            <a:ahLst/>
            <a:cxnLst/>
            <a:rect r="r" b="b" t="t" l="l"/>
            <a:pathLst>
              <a:path h="2695083" w="7333560">
                <a:moveTo>
                  <a:pt x="0" y="0"/>
                </a:moveTo>
                <a:lnTo>
                  <a:pt x="7333559" y="0"/>
                </a:lnTo>
                <a:lnTo>
                  <a:pt x="7333559" y="2695083"/>
                </a:lnTo>
                <a:lnTo>
                  <a:pt x="0" y="2695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Base Policy (BC)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설정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4170" y="5189958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Loss function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170" y="5810673"/>
            <a:ext cx="270227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(Behavior Cloning)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66841" y="8498110"/>
            <a:ext cx="1020275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결과 체크포인트: policy_bc_100k.pt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→ 이후 RL 단계의 초기 정책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0134" y="6322802"/>
            <a:ext cx="7057727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GoPositionDataset으로 데이터 로더 생성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PolicyNet 초기화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손실 함수 계산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Adam optimizer로 여러 epoch 동안 학습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학습이 끝나면 models/policy_bc_100k.pt 등에 체크포인트 저장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70134" y="2875028"/>
            <a:ext cx="129123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train_bc.py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93365" y="3981249"/>
            <a:ext cx="862567" cy="440460"/>
          </a:xfrm>
          <a:custGeom>
            <a:avLst/>
            <a:gdLst/>
            <a:ahLst/>
            <a:cxnLst/>
            <a:rect r="r" b="b" t="t" l="l"/>
            <a:pathLst>
              <a:path h="440460" w="862567">
                <a:moveTo>
                  <a:pt x="0" y="0"/>
                </a:moveTo>
                <a:lnTo>
                  <a:pt x="862568" y="0"/>
                </a:lnTo>
                <a:lnTo>
                  <a:pt x="862568" y="440460"/>
                </a:lnTo>
                <a:lnTo>
                  <a:pt x="0" y="44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5062" y="4821759"/>
            <a:ext cx="1236278" cy="490586"/>
          </a:xfrm>
          <a:custGeom>
            <a:avLst/>
            <a:gdLst/>
            <a:ahLst/>
            <a:cxnLst/>
            <a:rect r="r" b="b" t="t" l="l"/>
            <a:pathLst>
              <a:path h="490586" w="1236278">
                <a:moveTo>
                  <a:pt x="0" y="0"/>
                </a:moveTo>
                <a:lnTo>
                  <a:pt x="1236278" y="0"/>
                </a:lnTo>
                <a:lnTo>
                  <a:pt x="1236278" y="490586"/>
                </a:lnTo>
                <a:lnTo>
                  <a:pt x="0" y="490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8050" y="6792328"/>
            <a:ext cx="6034439" cy="482755"/>
          </a:xfrm>
          <a:custGeom>
            <a:avLst/>
            <a:gdLst/>
            <a:ahLst/>
            <a:cxnLst/>
            <a:rect r="r" b="b" t="t" l="l"/>
            <a:pathLst>
              <a:path h="482755" w="6034439">
                <a:moveTo>
                  <a:pt x="0" y="0"/>
                </a:moveTo>
                <a:lnTo>
                  <a:pt x="6034439" y="0"/>
                </a:lnTo>
                <a:lnTo>
                  <a:pt x="6034439" y="482755"/>
                </a:lnTo>
                <a:lnTo>
                  <a:pt x="0" y="4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27059" y="4609489"/>
            <a:ext cx="6596508" cy="2424217"/>
          </a:xfrm>
          <a:custGeom>
            <a:avLst/>
            <a:gdLst/>
            <a:ahLst/>
            <a:cxnLst/>
            <a:rect r="r" b="b" t="t" l="l"/>
            <a:pathLst>
              <a:path h="2424217" w="6596508">
                <a:moveTo>
                  <a:pt x="0" y="0"/>
                </a:moveTo>
                <a:lnTo>
                  <a:pt x="6596509" y="0"/>
                </a:lnTo>
                <a:lnTo>
                  <a:pt x="6596509" y="2424216"/>
                </a:lnTo>
                <a:lnTo>
                  <a:pt x="0" y="2424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27059" y="2460863"/>
            <a:ext cx="4413257" cy="2034931"/>
          </a:xfrm>
          <a:custGeom>
            <a:avLst/>
            <a:gdLst/>
            <a:ahLst/>
            <a:cxnLst/>
            <a:rect r="r" b="b" t="t" l="l"/>
            <a:pathLst>
              <a:path h="2034931" w="4413257">
                <a:moveTo>
                  <a:pt x="0" y="0"/>
                </a:moveTo>
                <a:lnTo>
                  <a:pt x="4413257" y="0"/>
                </a:lnTo>
                <a:lnTo>
                  <a:pt x="4413257" y="2034932"/>
                </a:lnTo>
                <a:lnTo>
                  <a:pt x="0" y="2034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스타일 분류기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목표 및 모델 정의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050" y="3261159"/>
            <a:ext cx="556126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이 수가 “신진서의 수인지 아닌지” 확률 출력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3324" y="4020821"/>
            <a:ext cx="56085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입력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5538" y="4936029"/>
            <a:ext cx="11964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출력 로짓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6320" y="5996038"/>
            <a:ext cx="32983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(Binary Cross Entropy)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87520" y="8978312"/>
            <a:ext cx="475290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결과 체크포인트: style_classifier.pt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4170" y="5529312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Loss function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27059" y="7236983"/>
            <a:ext cx="5934075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Shin / Base 데이터에서 (state, action) 샘플을 구성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레이블 y=1(Shin), y=0(Base)로 묶어서 데이터셋 생성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StyleClassifier 모델 초기화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손실 계산 후 저장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26196" y="3492925"/>
            <a:ext cx="5612011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한 포지션 s에서 한 수 a만 두는 1-step MDP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보상: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02851" y="4271753"/>
            <a:ext cx="4246071" cy="585665"/>
          </a:xfrm>
          <a:custGeom>
            <a:avLst/>
            <a:gdLst/>
            <a:ahLst/>
            <a:cxnLst/>
            <a:rect r="r" b="b" t="t" l="l"/>
            <a:pathLst>
              <a:path h="585665" w="4246071">
                <a:moveTo>
                  <a:pt x="0" y="0"/>
                </a:moveTo>
                <a:lnTo>
                  <a:pt x="4246070" y="0"/>
                </a:lnTo>
                <a:lnTo>
                  <a:pt x="4246070" y="585665"/>
                </a:lnTo>
                <a:lnTo>
                  <a:pt x="0" y="585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34333" y="6360902"/>
            <a:ext cx="4518136" cy="890887"/>
            <a:chOff x="0" y="0"/>
            <a:chExt cx="6024182" cy="1187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3779" cy="700730"/>
            </a:xfrm>
            <a:custGeom>
              <a:avLst/>
              <a:gdLst/>
              <a:ahLst/>
              <a:cxnLst/>
              <a:rect r="r" b="b" t="t" l="l"/>
              <a:pathLst>
                <a:path h="700730" w="673779">
                  <a:moveTo>
                    <a:pt x="0" y="0"/>
                  </a:moveTo>
                  <a:lnTo>
                    <a:pt x="673779" y="0"/>
                  </a:lnTo>
                  <a:lnTo>
                    <a:pt x="673779" y="700730"/>
                  </a:lnTo>
                  <a:lnTo>
                    <a:pt x="0" y="70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3224" y="665386"/>
              <a:ext cx="307332" cy="522464"/>
            </a:xfrm>
            <a:custGeom>
              <a:avLst/>
              <a:gdLst/>
              <a:ahLst/>
              <a:cxnLst/>
              <a:rect r="r" b="b" t="t" l="l"/>
              <a:pathLst>
                <a:path h="522464" w="307332">
                  <a:moveTo>
                    <a:pt x="0" y="0"/>
                  </a:moveTo>
                  <a:lnTo>
                    <a:pt x="307331" y="0"/>
                  </a:lnTo>
                  <a:lnTo>
                    <a:pt x="307331" y="522463"/>
                  </a:lnTo>
                  <a:lnTo>
                    <a:pt x="0" y="522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33999" y="171709"/>
              <a:ext cx="1867818" cy="381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7"/>
                </a:lnSpc>
                <a:spcBef>
                  <a:spcPct val="0"/>
                </a:spcBef>
              </a:pPr>
              <a:r>
                <a:rPr lang="en-US" sz="1762">
                  <a:solidFill>
                    <a:srgbClr val="0F148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</a:t>
              </a:r>
              <a:r>
                <a:rPr lang="en-US" sz="1762">
                  <a:solidFill>
                    <a:srgbClr val="0F148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Base policy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33999" y="721714"/>
              <a:ext cx="5190182" cy="381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7"/>
                </a:lnSpc>
                <a:spcBef>
                  <a:spcPct val="0"/>
                </a:spcBef>
              </a:pPr>
              <a:r>
                <a:rPr lang="en-US" sz="1762">
                  <a:solidFill>
                    <a:srgbClr val="0F148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</a:t>
              </a:r>
              <a:r>
                <a:rPr lang="en-US" sz="1762">
                  <a:solidFill>
                    <a:srgbClr val="0F148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배치 단위로 평균·표준편차 정규화한 보상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50796" y="6360902"/>
            <a:ext cx="11301259" cy="579190"/>
          </a:xfrm>
          <a:custGeom>
            <a:avLst/>
            <a:gdLst/>
            <a:ahLst/>
            <a:cxnLst/>
            <a:rect r="r" b="b" t="t" l="l"/>
            <a:pathLst>
              <a:path h="579190" w="11301259">
                <a:moveTo>
                  <a:pt x="0" y="0"/>
                </a:moveTo>
                <a:lnTo>
                  <a:pt x="11301259" y="0"/>
                </a:lnTo>
                <a:lnTo>
                  <a:pt x="11301259" y="579190"/>
                </a:lnTo>
                <a:lnTo>
                  <a:pt x="0" y="579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00948" y="7413057"/>
            <a:ext cx="2803368" cy="1631590"/>
          </a:xfrm>
          <a:custGeom>
            <a:avLst/>
            <a:gdLst/>
            <a:ahLst/>
            <a:cxnLst/>
            <a:rect r="r" b="b" t="t" l="l"/>
            <a:pathLst>
              <a:path h="1631590" w="2803368">
                <a:moveTo>
                  <a:pt x="0" y="0"/>
                </a:moveTo>
                <a:lnTo>
                  <a:pt x="2803369" y="0"/>
                </a:lnTo>
                <a:lnTo>
                  <a:pt x="2803369" y="1631590"/>
                </a:lnTo>
                <a:lnTo>
                  <a:pt x="0" y="1631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스타일 RL: Contextual Bandit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정의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02489" y="4383928"/>
            <a:ext cx="508106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(스타일 분류기가 출력한 신진서 스타일 확률의 log)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4170" y="5529312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Loss function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7903" y="7121067"/>
            <a:ext cx="7651552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핵심 구성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Policy gradient 항: 스타일 보상 극대화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KL penalty: Base policy와의 분포 거리 제어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BC term: 전문가 수와의 차이가 너무 커지지 않도록 제약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8831" y="3500261"/>
            <a:ext cx="107900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세팅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02632" y="2864453"/>
            <a:ext cx="6067591" cy="3496450"/>
          </a:xfrm>
          <a:custGeom>
            <a:avLst/>
            <a:gdLst/>
            <a:ahLst/>
            <a:cxnLst/>
            <a:rect r="r" b="b" t="t" l="l"/>
            <a:pathLst>
              <a:path h="3496450" w="6067591">
                <a:moveTo>
                  <a:pt x="0" y="0"/>
                </a:moveTo>
                <a:lnTo>
                  <a:pt x="6067592" y="0"/>
                </a:lnTo>
                <a:lnTo>
                  <a:pt x="6067592" y="3496449"/>
                </a:lnTo>
                <a:lnTo>
                  <a:pt x="0" y="349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76500" y="3538361"/>
            <a:ext cx="4525990" cy="2470116"/>
          </a:xfrm>
          <a:custGeom>
            <a:avLst/>
            <a:gdLst/>
            <a:ahLst/>
            <a:cxnLst/>
            <a:rect r="r" b="b" t="t" l="l"/>
            <a:pathLst>
              <a:path h="2470116" w="4525990">
                <a:moveTo>
                  <a:pt x="0" y="0"/>
                </a:moveTo>
                <a:lnTo>
                  <a:pt x="4525989" y="0"/>
                </a:lnTo>
                <a:lnTo>
                  <a:pt x="4525989" y="2470116"/>
                </a:lnTo>
                <a:lnTo>
                  <a:pt x="0" y="2470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스타일 RL: Contextual Bandit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학습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4170" y="6303752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학습 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7903" y="7121067"/>
            <a:ext cx="13516645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ablation 결과,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lr(learning rate)이나 lambda_kl(KL penalty)을 너무 높게 잡으면 loss가 한 번에 떨어지는 현상 발견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loss가 충분히 천천히 감소하기에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epochs는 20으로 설정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BC term: 전문가 수와의 차이가 너무 커지지 않도록 제약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65285" y="6360902"/>
            <a:ext cx="4163581" cy="3481795"/>
          </a:xfrm>
          <a:custGeom>
            <a:avLst/>
            <a:gdLst/>
            <a:ahLst/>
            <a:cxnLst/>
            <a:rect r="r" b="b" t="t" l="l"/>
            <a:pathLst>
              <a:path h="3481795" w="4163581">
                <a:moveTo>
                  <a:pt x="0" y="0"/>
                </a:moveTo>
                <a:lnTo>
                  <a:pt x="4163581" y="0"/>
                </a:lnTo>
                <a:lnTo>
                  <a:pt x="4163581" y="3481795"/>
                </a:lnTo>
                <a:lnTo>
                  <a:pt x="0" y="3481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65285" y="2689290"/>
            <a:ext cx="5191339" cy="3302989"/>
          </a:xfrm>
          <a:custGeom>
            <a:avLst/>
            <a:gdLst/>
            <a:ahLst/>
            <a:cxnLst/>
            <a:rect r="r" b="b" t="t" l="l"/>
            <a:pathLst>
              <a:path h="3302989" w="5191339">
                <a:moveTo>
                  <a:pt x="0" y="0"/>
                </a:moveTo>
                <a:lnTo>
                  <a:pt x="5191339" y="0"/>
                </a:lnTo>
                <a:lnTo>
                  <a:pt x="5191339" y="3302989"/>
                </a:lnTo>
                <a:lnTo>
                  <a:pt x="0" y="3302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4170" y="917749"/>
            <a:ext cx="12056639" cy="125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스타일 RL: Contextual Bandit</a:t>
            </a:r>
          </a:p>
          <a:p>
            <a:pPr algn="l">
              <a:lnSpc>
                <a:spcPts val="50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RL 학습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- 합법수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마스킹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7389" y="3525204"/>
            <a:ext cx="720716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이미 돌이 놓인 자리에는 둘 수 없으므로, 해당 위치 logit을 큰 음수로 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4170" y="6303752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RL 학습 코드 - 스타일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보상 계산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170" y="7284828"/>
            <a:ext cx="720716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스타일 분류기에서 로짓 계산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RL 단계에서 보상 신호로 사용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배치 단위로 정규화해서 policy gradient에 넣음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10328" y="2689290"/>
            <a:ext cx="4798852" cy="3227228"/>
          </a:xfrm>
          <a:custGeom>
            <a:avLst/>
            <a:gdLst/>
            <a:ahLst/>
            <a:cxnLst/>
            <a:rect r="r" b="b" t="t" l="l"/>
            <a:pathLst>
              <a:path h="3227228" w="4798852">
                <a:moveTo>
                  <a:pt x="0" y="0"/>
                </a:moveTo>
                <a:lnTo>
                  <a:pt x="4798852" y="0"/>
                </a:lnTo>
                <a:lnTo>
                  <a:pt x="4798852" y="3227228"/>
                </a:lnTo>
                <a:lnTo>
                  <a:pt x="0" y="322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10328" y="6204834"/>
            <a:ext cx="5770696" cy="3671605"/>
          </a:xfrm>
          <a:custGeom>
            <a:avLst/>
            <a:gdLst/>
            <a:ahLst/>
            <a:cxnLst/>
            <a:rect r="r" b="b" t="t" l="l"/>
            <a:pathLst>
              <a:path h="3671605" w="5770696">
                <a:moveTo>
                  <a:pt x="0" y="0"/>
                </a:moveTo>
                <a:lnTo>
                  <a:pt x="5770696" y="0"/>
                </a:lnTo>
                <a:lnTo>
                  <a:pt x="5770696" y="3671605"/>
                </a:lnTo>
                <a:lnTo>
                  <a:pt x="0" y="3671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4170" y="917749"/>
            <a:ext cx="12056639" cy="125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스타일 RL: Contextual Bandit</a:t>
            </a:r>
          </a:p>
          <a:p>
            <a:pPr algn="l">
              <a:lnSpc>
                <a:spcPts val="50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RL 학습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- 스타일 RL + BC +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KL 학습 루프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170" y="3613215"/>
            <a:ext cx="720716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데이터셋, Base policy, Style classifier 등 로드: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Trainable policy 초기화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optimizer 준비 등 초기 세팅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4170" y="6303752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RL 학습 코드 - 루프 구조 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170" y="7170528"/>
            <a:ext cx="6552902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합법수 마스크 &amp; policy / base 로짓 계산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확률 분포 및 행동 샘플링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스타일 보상 계산 및 정규화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KL 계산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Loss 항목별 계산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0718" y="2862723"/>
            <a:ext cx="14848555" cy="14848555"/>
          </a:xfrm>
          <a:custGeom>
            <a:avLst/>
            <a:gdLst/>
            <a:ahLst/>
            <a:cxnLst/>
            <a:rect r="r" b="b" t="t" l="l"/>
            <a:pathLst>
              <a:path h="14848555" w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0710" y="1265523"/>
            <a:ext cx="2993165" cy="8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713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56520" y="0"/>
            <a:ext cx="10431480" cy="10287000"/>
            <a:chOff x="0" y="0"/>
            <a:chExt cx="274738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473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47386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4738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304979" y="-1302"/>
            <a:ext cx="7954321" cy="1007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4"/>
              </a:lnSpc>
            </a:pPr>
            <a:r>
              <a:rPr lang="en-US" sz="2895" spc="-86" b="true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Part 1 서론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주제 및 목표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동기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  <a:p>
            <a:pPr algn="l">
              <a:lnSpc>
                <a:spcPts val="5704"/>
              </a:lnSpc>
            </a:pPr>
            <a:r>
              <a:rPr lang="en-US" sz="2895" spc="-86" b="true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Part 2 본론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환경 및 데이터셋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State, Action, Reward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Base Policy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스타일 분류기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스타일 RL</a:t>
            </a:r>
          </a:p>
          <a:p>
            <a:pPr algn="l">
              <a:lnSpc>
                <a:spcPts val="5704"/>
              </a:lnSpc>
            </a:pPr>
            <a:r>
              <a:rPr lang="en-US" sz="2895" spc="-86" b="true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Part 3 결론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실험 결과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결론 및 의의</a:t>
            </a:r>
          </a:p>
          <a:p>
            <a:pPr algn="l" marL="625129" indent="-312565" lvl="1">
              <a:lnSpc>
                <a:spcPts val="5704"/>
              </a:lnSpc>
              <a:buFont typeface="Arial"/>
              <a:buChar char="•"/>
            </a:pPr>
            <a:r>
              <a:rPr lang="en-US" sz="2895" spc="-86">
                <a:solidFill>
                  <a:srgbClr val="0F148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보완 및 개선사항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7280" y="2689290"/>
            <a:ext cx="7539021" cy="6059488"/>
          </a:xfrm>
          <a:custGeom>
            <a:avLst/>
            <a:gdLst/>
            <a:ahLst/>
            <a:cxnLst/>
            <a:rect r="r" b="b" t="t" l="l"/>
            <a:pathLst>
              <a:path h="6059488" w="7539021">
                <a:moveTo>
                  <a:pt x="0" y="0"/>
                </a:moveTo>
                <a:lnTo>
                  <a:pt x="7539021" y="0"/>
                </a:lnTo>
                <a:lnTo>
                  <a:pt x="7539021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4170" y="917749"/>
            <a:ext cx="12056639" cy="125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스타일 RL: Contextual Bandit</a:t>
            </a:r>
          </a:p>
          <a:p>
            <a:pPr algn="l">
              <a:lnSpc>
                <a:spcPts val="507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RL 학습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-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CLI entrypoint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170" y="3613215"/>
            <a:ext cx="72071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argparse로 커맨드라인 인자 처리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170" y="6674213"/>
            <a:ext cx="6552902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이 인자들을 train_style_rl(...)에 그대로 전달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6520" y="4096195"/>
            <a:ext cx="6458492" cy="213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1"/>
              </a:lnSpc>
              <a:spcBef>
                <a:spcPct val="0"/>
              </a:spcBef>
            </a:pPr>
            <a:r>
              <a:rPr lang="en-US" sz="1607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--data: 사용 데이터 경로 (기본 data/processed/base_policy_100k.npz)</a:t>
            </a:r>
          </a:p>
          <a:p>
            <a:pPr algn="l">
              <a:lnSpc>
                <a:spcPts val="2411"/>
              </a:lnSpc>
              <a:spcBef>
                <a:spcPct val="0"/>
              </a:spcBef>
            </a:pPr>
            <a:r>
              <a:rPr lang="en-US" sz="1607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--base_model: Base policy 체크포인트</a:t>
            </a:r>
          </a:p>
          <a:p>
            <a:pPr algn="l">
              <a:lnSpc>
                <a:spcPts val="2411"/>
              </a:lnSpc>
              <a:spcBef>
                <a:spcPct val="0"/>
              </a:spcBef>
            </a:pPr>
            <a:r>
              <a:rPr lang="en-US" sz="1607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--style_model: 스타일 분류기 체크포인트</a:t>
            </a:r>
          </a:p>
          <a:p>
            <a:pPr algn="l">
              <a:lnSpc>
                <a:spcPts val="2411"/>
              </a:lnSpc>
              <a:spcBef>
                <a:spcPct val="0"/>
              </a:spcBef>
            </a:pPr>
            <a:r>
              <a:rPr lang="en-US" sz="1607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--out: 저장할 RL policy 파일명</a:t>
            </a:r>
          </a:p>
          <a:p>
            <a:pPr algn="l">
              <a:lnSpc>
                <a:spcPts val="2411"/>
              </a:lnSpc>
              <a:spcBef>
                <a:spcPct val="0"/>
              </a:spcBef>
            </a:pPr>
            <a:r>
              <a:rPr lang="en-US" sz="1607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--batch_size, --epochs, --lr, --device</a:t>
            </a:r>
          </a:p>
          <a:p>
            <a:pPr algn="l">
              <a:lnSpc>
                <a:spcPts val="2411"/>
              </a:lnSpc>
              <a:spcBef>
                <a:spcPct val="0"/>
              </a:spcBef>
            </a:pPr>
            <a:r>
              <a:rPr lang="en-US" sz="1607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--lambda_kl, --lambda_bc</a:t>
            </a:r>
          </a:p>
          <a:p>
            <a:pPr algn="l">
              <a:lnSpc>
                <a:spcPts val="2411"/>
              </a:lnSpc>
              <a:spcBef>
                <a:spcPct val="0"/>
              </a:spcBef>
            </a:pPr>
            <a:r>
              <a:rPr lang="en-US" sz="1607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--no_norm_reward: 넣으면 보상 정규화 끔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8218" y="-1758866"/>
            <a:ext cx="13865078" cy="13865078"/>
          </a:xfrm>
          <a:custGeom>
            <a:avLst/>
            <a:gdLst/>
            <a:ahLst/>
            <a:cxnLst/>
            <a:rect r="r" b="b" t="t" l="l"/>
            <a:pathLst>
              <a:path h="13865078" w="13865078">
                <a:moveTo>
                  <a:pt x="0" y="0"/>
                </a:moveTo>
                <a:lnTo>
                  <a:pt x="13865079" y="0"/>
                </a:lnTo>
                <a:lnTo>
                  <a:pt x="13865079" y="13865079"/>
                </a:lnTo>
                <a:lnTo>
                  <a:pt x="0" y="1386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68600" y="816122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3" y="0"/>
                </a:lnTo>
                <a:lnTo>
                  <a:pt x="8715103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0420" y="3924330"/>
            <a:ext cx="6467159" cy="158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Part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10420" y="5659932"/>
            <a:ext cx="6467159" cy="63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8"/>
              </a:lnSpc>
              <a:spcBef>
                <a:spcPct val="0"/>
              </a:spcBef>
            </a:pPr>
            <a:r>
              <a:rPr lang="en-US" b="true" sz="3749">
                <a:solidFill>
                  <a:srgbClr val="0F148D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결론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93440" y="6390902"/>
            <a:ext cx="3949282" cy="2983359"/>
          </a:xfrm>
          <a:custGeom>
            <a:avLst/>
            <a:gdLst/>
            <a:ahLst/>
            <a:cxnLst/>
            <a:rect r="r" b="b" t="t" l="l"/>
            <a:pathLst>
              <a:path h="2983359" w="3949282">
                <a:moveTo>
                  <a:pt x="0" y="0"/>
                </a:moveTo>
                <a:lnTo>
                  <a:pt x="3949282" y="0"/>
                </a:lnTo>
                <a:lnTo>
                  <a:pt x="3949282" y="2983358"/>
                </a:lnTo>
                <a:lnTo>
                  <a:pt x="0" y="2983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93440" y="4635750"/>
            <a:ext cx="3583226" cy="1379111"/>
          </a:xfrm>
          <a:custGeom>
            <a:avLst/>
            <a:gdLst/>
            <a:ahLst/>
            <a:cxnLst/>
            <a:rect r="r" b="b" t="t" l="l"/>
            <a:pathLst>
              <a:path h="1379111" w="3583226">
                <a:moveTo>
                  <a:pt x="0" y="0"/>
                </a:moveTo>
                <a:lnTo>
                  <a:pt x="3583227" y="0"/>
                </a:lnTo>
                <a:lnTo>
                  <a:pt x="3583227" y="1379112"/>
                </a:lnTo>
                <a:lnTo>
                  <a:pt x="0" y="137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실험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170" y="2632140"/>
            <a:ext cx="953710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케이스 스터디: 신진서 기보 포지션에서의 B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71250" y="4597650"/>
            <a:ext cx="12216750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이 포지션은 실제 신진서 9단 기보에서 나온 장면이고, 실제 수(정답 라벨)는 (4,3)임.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Base policy: top-1으로 전혀 다른 지점인 (15,4)를 선택했고, 해당 수의 확률은 약 0.10 수준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Shin policy: top-1으로 실제 신진서의 수 (4,3) 를 선택했고, 해당 수의 확률이 0.90에 가까울 정도로 매우 높음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→ 같은 포지션에서도 Base 정책은 일반적인 형세 판단에 따라 다른 큰 자리/안정적인 수를 고르지만, Shin policy는 실제 신진서가 둔 수를 매우 높은 확률로 정확히 재현하고 있어, 신진서 기보에 특화된 “스타일 정책”이 형성되었음을 보여주는 대표적인 사례다.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5214" y="3602845"/>
            <a:ext cx="237465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Case1: idx 9839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93471" y="4522960"/>
            <a:ext cx="5142221" cy="3919376"/>
          </a:xfrm>
          <a:custGeom>
            <a:avLst/>
            <a:gdLst/>
            <a:ahLst/>
            <a:cxnLst/>
            <a:rect r="r" b="b" t="t" l="l"/>
            <a:pathLst>
              <a:path h="3919376" w="5142221">
                <a:moveTo>
                  <a:pt x="0" y="0"/>
                </a:moveTo>
                <a:lnTo>
                  <a:pt x="5142222" y="0"/>
                </a:lnTo>
                <a:lnTo>
                  <a:pt x="5142222" y="3919376"/>
                </a:lnTo>
                <a:lnTo>
                  <a:pt x="0" y="391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실험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170" y="2632140"/>
            <a:ext cx="953710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케이스 스터디: 신진서 기보 포지션에서의 B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15708" y="6444548"/>
            <a:ext cx="8669908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Base는 여러 큰 자리를 후보로 보는 “일반적인” 선택,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Shin policy는 실제 신진서가 둔 수에 확률을 집중시키는 선택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→ 신진서 기보에 특화된 스타일 정책이 형성되었음을 보여주는 사례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15214" y="3602845"/>
            <a:ext cx="237465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Case2: idx 5415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15708" y="4923389"/>
            <a:ext cx="784212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앞과 마찬가지로 신진서 9단 실제 기보에서 나온 장면이며,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각 모델이 유사한 모습을 보임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실험 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4170" y="2632140"/>
            <a:ext cx="1279119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케이스 스터디: 신진서 기보 포지션에서의 B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 vs 스타일 RL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정책 (1)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3614998"/>
            <a:ext cx="7996573" cy="5949531"/>
          </a:xfrm>
          <a:custGeom>
            <a:avLst/>
            <a:gdLst/>
            <a:ahLst/>
            <a:cxnLst/>
            <a:rect r="r" b="b" t="t" l="l"/>
            <a:pathLst>
              <a:path h="5949531" w="7996573">
                <a:moveTo>
                  <a:pt x="0" y="0"/>
                </a:moveTo>
                <a:lnTo>
                  <a:pt x="7996573" y="0"/>
                </a:lnTo>
                <a:lnTo>
                  <a:pt x="7996573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40872" y="3841165"/>
            <a:ext cx="7602728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초기 포석 단계의 단순한 코너 전투에서는 Base, Shin-BC, RL 세 정책 모두 우하 코너를 급소로 보고 비슷한 수를 둔다.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Shin-BC는 실제 신진서 수와 일치하고, RL은 같은 블록 안에서 약간 다른 선택이지만 확률이 0.96까지 몰려 있어 이 방향성을 강하게 신뢰하는 모습을 보인다.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9445" y="6618655"/>
            <a:ext cx="7829855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RL policy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초록 삼각형 역시 같은 블록 내 인접 수를 선택하고, 확률이 p≈0.96으로 가장 강하게 몰려 있음.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세 정책 모두 “우하 코너 접전이 가장 급소”라는 점에서 완전히 합의. 실제로도 둘 다 가능한 정석 진행이어서 그럴싸한 선택으로 보여짐.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4170" y="3506659"/>
            <a:ext cx="7996573" cy="5949531"/>
          </a:xfrm>
          <a:custGeom>
            <a:avLst/>
            <a:gdLst/>
            <a:ahLst/>
            <a:cxnLst/>
            <a:rect r="r" b="b" t="t" l="l"/>
            <a:pathLst>
              <a:path h="5949531" w="7996573">
                <a:moveTo>
                  <a:pt x="0" y="0"/>
                </a:moveTo>
                <a:lnTo>
                  <a:pt x="7996573" y="0"/>
                </a:lnTo>
                <a:lnTo>
                  <a:pt x="7996573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실험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170" y="2632140"/>
            <a:ext cx="1256737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케이스 스터디: 신진서 기보 포지션에서의 B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 vs 스타일 RL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정책 (2)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5049" y="3869162"/>
            <a:ext cx="8169599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이 장면에서는 Base와 Shin-BC가 모두 우상 쪽 끊기 싸움을 최우선으로 보지만, RL은 좌상 약점을 먼저 공략하는 완전히 다른 계획을 택한다.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RL이 항상 신진서 수를 따라가는 것은 아니고, 스타일 보상·KL·BC의 균형 속에서 다른 전략적 선택을 하는 사례라는 점을 보여준다.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5049" y="6704198"/>
            <a:ext cx="8677212" cy="22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b="true" sz="2145" spc="-64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RL policy</a:t>
            </a:r>
          </a:p>
          <a:p>
            <a:pPr algn="l" marL="463271" indent="-231636" lvl="1">
              <a:lnSpc>
                <a:spcPts val="3004"/>
              </a:lnSpc>
              <a:buFont typeface="Arial"/>
              <a:buChar char="•"/>
            </a:pPr>
            <a:r>
              <a:rPr lang="en-US" sz="2145" spc="-64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초록 삼각형은 좌상 쪽 고립된 백돌을 향한 수.</a:t>
            </a:r>
          </a:p>
          <a:p>
            <a:pPr algn="l" marL="463271" indent="-231636" lvl="1">
              <a:lnSpc>
                <a:spcPts val="3004"/>
              </a:lnSpc>
              <a:buFont typeface="Arial"/>
              <a:buChar char="•"/>
            </a:pPr>
            <a:r>
              <a:rPr lang="en-US" sz="2145" spc="-64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확률이 p≈1.00으로, RL은 이쪽이 훨씬 급하다고 거의 확신.</a:t>
            </a:r>
          </a:p>
          <a:p>
            <a:pPr algn="l" marL="463271" indent="-231636" lvl="1">
              <a:lnSpc>
                <a:spcPts val="3004"/>
              </a:lnSpc>
              <a:buFont typeface="Arial"/>
              <a:buChar char="•"/>
            </a:pPr>
            <a:r>
              <a:rPr lang="en-US" sz="2145" spc="-64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결과적으로 RL은 신진서/기존 프로들이 집중하는 우상 전투 대신, 판 전체를 보는 다른 전략적 플랜을 택한 셈인데, 초기 알파고가 33 침입을 선호했듯 인공지능스러운 수임.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4170" y="3661616"/>
            <a:ext cx="7996573" cy="5949531"/>
          </a:xfrm>
          <a:custGeom>
            <a:avLst/>
            <a:gdLst/>
            <a:ahLst/>
            <a:cxnLst/>
            <a:rect r="r" b="b" t="t" l="l"/>
            <a:pathLst>
              <a:path h="5949531" w="7996573">
                <a:moveTo>
                  <a:pt x="0" y="0"/>
                </a:moveTo>
                <a:lnTo>
                  <a:pt x="7996573" y="0"/>
                </a:lnTo>
                <a:lnTo>
                  <a:pt x="7996573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실험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170" y="2632140"/>
            <a:ext cx="1270511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케이스 스터디: 신진서 기보 포지션에서의 B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vs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 vs 스타일 RL </a:t>
            </a: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정책 (3)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251390"/>
            <a:ext cx="760032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이 장면에서는 Shin-BC가 신진서 수를 그대로 재현하고, RL도 같은 전투를 보지만 한 칸 다른 수를 선택한다.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반면 Base는 좌변 집 확대에 두면서, 신진서가 선택한 우변 전투와는 다른 방향성을 보인다.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70743" y="6598281"/>
            <a:ext cx="8629024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RL policy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선택한 수가</a:t>
            </a: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우변 전투 근처에 위치해 있음.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→ 신/BC가 선택한 급소와 같은 전투를 보고 있지만, 한 칸 정도 다른 선택을 함.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확률도 p≈0.33으로 꽤 높아서, “이 근처에서 둬야 한다”는 감각은 공유하는 모습.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결론 및 의의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170" y="3318615"/>
            <a:ext cx="162028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단순한 “강한 바둑 엔진”이 아니라 “특정 기사(신진서)의 스타일을 모방하는 정책망”을 만든 시도였으며,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Base policy로 프로 수준의 기력을 확보하고 신진서 vs Base를 나눌 수 있는 스타일 분류기를 생성하여 스타일 보상으로 사용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  → Contextual Bandit + BC + KL로 스타일을 조정함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170" y="4638675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연구적/실용적 의의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7445" y="5531084"/>
            <a:ext cx="10580787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실전 대비 도구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가상 스파링 파트너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특정 기사 기보로 학습한 정책을 통해, </a:t>
            </a: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그 기사 스타일을 모방하는 AI와 반복 대국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준비 전략 자동화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“A 기사 포석 + B 기사 중반전” 등 </a:t>
            </a: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다양한 시나리오를 만들어 실전 대비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교육·훈련용 활용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아마추어도</a:t>
            </a: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“좋아하는 프로처럼 두는 AI”와 연습하며 스타일을 </a:t>
            </a: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체감·학습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결론 및 의의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4170" y="2589801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연구적/실용적 의의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7996" y="3293745"/>
            <a:ext cx="11011421" cy="363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스타일</a:t>
            </a: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분석 연구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스타일의 계량화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정책 분포(어떤 수에 얼마나 확률을 두는지)로 기사 스타일을 </a:t>
            </a: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정량적으로 정의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기사·시대별 비교 가능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기사 간/시대 간 정책 분포 차이를 KL 등으로 측정 → 바둑 스타일의 역사적 변화 분석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설명 가능한 바둑 AI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“왜 이 기사는 이 국면에서 이런 수를 더 자주 두는지”를 </a:t>
            </a: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분포와 특징량으로 해석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97996" y="6557010"/>
            <a:ext cx="13779125" cy="409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2400" spc="-72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다른 도메인으로의 확장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다른 보드게임으로의 즉시 확장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체스, 장기, 쇼기 등에서도 기보 → 정책망 → 스타일 분석 파이프라인 재사용 가능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스포츠 전술 분석으로 일반화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팀·감독별 상태(포메이션)–행동(플레이 선택) 분포를 학습해 전술 스타일 비교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‘스타일을 배우는 RL’ 프레임워크 제시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기본 정책 + 스타일 분류기 + 스타일 보상 RL 구조는</a:t>
            </a:r>
          </a:p>
          <a:p>
            <a:pPr algn="just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 spc="-72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게임·스포츠·의료·금융 등 다양한 의사결정 영역에 응용 가능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보완 및 개선사항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52721"/>
            <a:ext cx="1205663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보완 및 개선사항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170" y="3631311"/>
            <a:ext cx="9570430" cy="15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400" b="true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Ablation의 한계</a:t>
            </a:r>
          </a:p>
          <a:p>
            <a:pPr algn="l" marL="518160" indent="-259080" lvl="1">
              <a:lnSpc>
                <a:spcPts val="3048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random seed 탐색 제한</a:t>
            </a:r>
          </a:p>
          <a:p>
            <a:pPr algn="l" marL="518160" indent="-259080" lvl="1">
              <a:lnSpc>
                <a:spcPts val="3048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하이퍼파라미터 탐색 범위 제한(λ_KL, λ_BC, learning rate 등)</a:t>
            </a:r>
          </a:p>
          <a:p>
            <a:pPr algn="l">
              <a:lnSpc>
                <a:spcPts val="3048"/>
              </a:lnSpc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  → 체계적인 grid / Bayesian search로 개선 여지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170" y="5581650"/>
            <a:ext cx="7927553" cy="222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  <a:spcBef>
                <a:spcPct val="0"/>
              </a:spcBef>
            </a:pPr>
            <a:r>
              <a:rPr lang="en-US" b="true" sz="2564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모델링</a:t>
            </a:r>
          </a:p>
          <a:p>
            <a:pPr algn="l" marL="553699" indent="-276850" lvl="1">
              <a:lnSpc>
                <a:spcPts val="3590"/>
              </a:lnSpc>
              <a:buFont typeface="Arial"/>
              <a:buChar char="•"/>
            </a:pPr>
            <a:r>
              <a:rPr lang="en-US" sz="2564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컨텍스추얼 밴딧 구조 → 한 수 단위 스타일만 반영</a:t>
            </a:r>
          </a:p>
          <a:p>
            <a:pPr algn="l" marL="553699" indent="-276850" lvl="1">
              <a:lnSpc>
                <a:spcPts val="3590"/>
              </a:lnSpc>
              <a:buFont typeface="Arial"/>
              <a:buChar char="•"/>
            </a:pPr>
            <a:r>
              <a:rPr lang="en-US" sz="2564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실제 바둑에서는 수순의 맥락(전국/패싸움/사활)이 중요</a:t>
            </a:r>
          </a:p>
          <a:p>
            <a:pPr algn="l">
              <a:lnSpc>
                <a:spcPts val="3590"/>
              </a:lnSpc>
            </a:pPr>
            <a:r>
              <a:rPr lang="en-US" sz="2564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  → 향후: 에피소드 전체를 보는 RL로 확장 필요</a:t>
            </a:r>
          </a:p>
          <a:p>
            <a:pPr algn="l">
              <a:lnSpc>
                <a:spcPts val="359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74170" y="7764409"/>
            <a:ext cx="833000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실전 응용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실전 분석 도구로 쓰기 위해서는 GUI/리뷰 툴 연동하거나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기사·코치 피드백 반영한 interactive 기능 추가 필요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4172" y="5965703"/>
            <a:ext cx="9570430" cy="75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8"/>
              </a:lnSpc>
            </a:pPr>
            <a:r>
              <a:rPr lang="en-US" sz="2400" b="true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전반적으로 컴퓨팅 능력의 한계로 인해</a:t>
            </a:r>
          </a:p>
          <a:p>
            <a:pPr algn="ctr">
              <a:lnSpc>
                <a:spcPts val="3048"/>
              </a:lnSpc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모델 구성과 실험이 제한됨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49849" y="5666151"/>
            <a:ext cx="1389503" cy="138950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69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8218" y="-1758866"/>
            <a:ext cx="13865078" cy="13865078"/>
          </a:xfrm>
          <a:custGeom>
            <a:avLst/>
            <a:gdLst/>
            <a:ahLst/>
            <a:cxnLst/>
            <a:rect r="r" b="b" t="t" l="l"/>
            <a:pathLst>
              <a:path h="13865078" w="13865078">
                <a:moveTo>
                  <a:pt x="0" y="0"/>
                </a:moveTo>
                <a:lnTo>
                  <a:pt x="13865079" y="0"/>
                </a:lnTo>
                <a:lnTo>
                  <a:pt x="13865079" y="13865079"/>
                </a:lnTo>
                <a:lnTo>
                  <a:pt x="0" y="1386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68600" y="816122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3" y="0"/>
                </a:lnTo>
                <a:lnTo>
                  <a:pt x="8715103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0420" y="3924330"/>
            <a:ext cx="6467159" cy="158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Part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10420" y="5659932"/>
            <a:ext cx="6467159" cy="63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8"/>
              </a:lnSpc>
              <a:spcBef>
                <a:spcPct val="0"/>
              </a:spcBef>
            </a:pPr>
            <a:r>
              <a:rPr lang="en-US" b="true" sz="3749">
                <a:solidFill>
                  <a:srgbClr val="0F148D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서론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>
              <a:hlinkClick r:id="rId2" tooltip="https://journals.sagepub.com/doi/abs/10.1177/13896911251317623"/>
            </p:cNvPr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참고문헌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3554" y="9417462"/>
            <a:ext cx="439897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u="sng">
                <a:solidFill>
                  <a:srgbClr val="0F148D"/>
                </a:solidFill>
                <a:latin typeface="Arimo"/>
                <a:ea typeface="Arimo"/>
                <a:cs typeface="Arimo"/>
                <a:sym typeface="Arimo"/>
                <a:hlinkClick r:id="rId3" tooltip="https://homepages.cwi.nl/~aeb/go/games/"/>
              </a:rPr>
              <a:t>https://homepages.cwi.nl/~aeb/go/games/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97758" y="7618933"/>
            <a:ext cx="8226500" cy="163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4"/>
              </a:lnSpc>
            </a:pPr>
            <a:r>
              <a:rPr lang="en-US" sz="2331" u="sng">
                <a:solidFill>
                  <a:srgbClr val="0F148D"/>
                </a:solidFill>
                <a:latin typeface="Arimo"/>
                <a:ea typeface="Arimo"/>
                <a:cs typeface="Arimo"/>
                <a:sym typeface="Arimo"/>
                <a:hlinkClick r:id="rId4" tooltip="https://ieeexplore.ieee.org/abstract/document/10959976?casa_token=yG8MKVTQRtoAAAAA:kec2Zs467MPSOU9L8pIsdQ7Ih1p_FW75iOMGeTSPu7D119rAZHsCwEWq5dHUn4ay9SC7khGc"/>
              </a:rPr>
              <a:t>https://ieeexplore.ieee.org/abstract/document/10959976?casa_token=yG8MKVTQRtoAAAAA:kec2Zs467MPSOU9L8pIsdQ7Ih1p_FW75iOMGeTSPu7D119rAZHsCwEWq5dHUn4ay9SC7khGc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8218" y="-1758866"/>
            <a:ext cx="13865078" cy="13865078"/>
          </a:xfrm>
          <a:custGeom>
            <a:avLst/>
            <a:gdLst/>
            <a:ahLst/>
            <a:cxnLst/>
            <a:rect r="r" b="b" t="t" l="l"/>
            <a:pathLst>
              <a:path h="13865078" w="13865078">
                <a:moveTo>
                  <a:pt x="0" y="0"/>
                </a:moveTo>
                <a:lnTo>
                  <a:pt x="13865079" y="0"/>
                </a:lnTo>
                <a:lnTo>
                  <a:pt x="13865079" y="13865079"/>
                </a:lnTo>
                <a:lnTo>
                  <a:pt x="0" y="1386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68600" y="816122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3" y="0"/>
                </a:lnTo>
                <a:lnTo>
                  <a:pt x="8715103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0420" y="3924330"/>
            <a:ext cx="6467159" cy="158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10420" y="5659932"/>
            <a:ext cx="6467159" cy="63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8"/>
              </a:lnSpc>
              <a:spcBef>
                <a:spcPct val="0"/>
              </a:spcBef>
            </a:pPr>
            <a:r>
              <a:rPr lang="en-US" b="true" sz="3749">
                <a:solidFill>
                  <a:srgbClr val="0F148D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964282" y="8392886"/>
            <a:ext cx="8965247" cy="865414"/>
            <a:chOff x="0" y="0"/>
            <a:chExt cx="11953663" cy="11538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3728" cy="723728"/>
            </a:xfrm>
            <a:custGeom>
              <a:avLst/>
              <a:gdLst/>
              <a:ahLst/>
              <a:cxnLst/>
              <a:rect r="r" b="b" t="t" l="l"/>
              <a:pathLst>
                <a:path h="723728" w="723728">
                  <a:moveTo>
                    <a:pt x="0" y="0"/>
                  </a:moveTo>
                  <a:lnTo>
                    <a:pt x="723728" y="0"/>
                  </a:lnTo>
                  <a:lnTo>
                    <a:pt x="723728" y="723728"/>
                  </a:lnTo>
                  <a:lnTo>
                    <a:pt x="0" y="723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242305" y="242305"/>
              <a:ext cx="239118" cy="23911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FBF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735" lIns="50735" bIns="50735" rIns="5073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042039" y="42396"/>
              <a:ext cx="10911624" cy="1111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7"/>
                </a:lnSpc>
              </a:pPr>
              <a:r>
                <a:rPr lang="en-US" sz="2433" spc="-73" b="true">
                  <a:solidFill>
                    <a:srgbClr val="0069F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E-mail: samho2771@gmail.com</a:t>
              </a:r>
            </a:p>
            <a:p>
              <a:pPr algn="l">
                <a:lnSpc>
                  <a:spcPts val="3407"/>
                </a:lnSpc>
              </a:pPr>
              <a:r>
                <a:rPr lang="en-US" sz="2433" spc="-73" b="true">
                  <a:solidFill>
                    <a:srgbClr val="0069F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Github: https://github.com/sangho24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주제 및 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0274" y="2706341"/>
            <a:ext cx="3101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</a:t>
            </a:r>
          </a:p>
        </p:txBody>
      </p:sp>
      <p:sp>
        <p:nvSpPr>
          <p:cNvPr name="AutoShape 7" id="7"/>
          <p:cNvSpPr/>
          <p:nvPr/>
        </p:nvSpPr>
        <p:spPr>
          <a:xfrm>
            <a:off x="1360274" y="4396366"/>
            <a:ext cx="15475664" cy="0"/>
          </a:xfrm>
          <a:prstGeom prst="line">
            <a:avLst/>
          </a:prstGeom>
          <a:ln cap="flat" w="19050">
            <a:solidFill>
              <a:srgbClr val="D1DA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60274" y="4736115"/>
            <a:ext cx="170281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목표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6244" y="5593365"/>
            <a:ext cx="14624308" cy="416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기본적인 승률/기력 위주의 정책(base_policy)을 먼저 지도학습(BC) 으로 학습.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별도의 스타일 분류기(style classifier) 를 학습해, 주어진 (state, action)이 신진서 스타일인지 아닌지 확률로 평가.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이 분류기를 reward function으로 사용하여,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 “신진서 스타일일 확률을 높이되”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        “기존 base policy와의 거리(KL)는 너무 벌어지지 않게”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“프로 실제 수와도 크게 벗어나지 않게(BC loss 유지)”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스타일과 기력을 동시에 만족하는 정책을 만들고, 그 특성을 분석.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581026"/>
            <a:ext cx="1383771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프로 기보로 학습한 기본 정책망 위에 스타일 분류기를 보상으로 얹어, “신진서처럼 두는” 정책 분포 학습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98231" y="6218678"/>
            <a:ext cx="1539144" cy="1539144"/>
          </a:xfrm>
          <a:custGeom>
            <a:avLst/>
            <a:gdLst/>
            <a:ahLst/>
            <a:cxnLst/>
            <a:rect r="r" b="b" t="t" l="l"/>
            <a:pathLst>
              <a:path h="1539144" w="1539144">
                <a:moveTo>
                  <a:pt x="0" y="0"/>
                </a:moveTo>
                <a:lnTo>
                  <a:pt x="1539145" y="0"/>
                </a:lnTo>
                <a:lnTo>
                  <a:pt x="1539145" y="1539145"/>
                </a:lnTo>
                <a:lnTo>
                  <a:pt x="0" y="1539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38876" y="6216390"/>
            <a:ext cx="1541433" cy="1541433"/>
          </a:xfrm>
          <a:custGeom>
            <a:avLst/>
            <a:gdLst/>
            <a:ahLst/>
            <a:cxnLst/>
            <a:rect r="r" b="b" t="t" l="l"/>
            <a:pathLst>
              <a:path h="1541433" w="1541433">
                <a:moveTo>
                  <a:pt x="0" y="0"/>
                </a:moveTo>
                <a:lnTo>
                  <a:pt x="1541433" y="0"/>
                </a:lnTo>
                <a:lnTo>
                  <a:pt x="1541433" y="1541433"/>
                </a:lnTo>
                <a:lnTo>
                  <a:pt x="0" y="1541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266278" y="6360902"/>
            <a:ext cx="1389503" cy="138950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69F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동기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0274" y="2706341"/>
            <a:ext cx="487591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바둑에서 스타일 분석의 중요성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0274" y="5266686"/>
            <a:ext cx="170281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목표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4170" y="3755513"/>
            <a:ext cx="1277964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각 프로들은 바둑을 두는 스타일인 기풍을 가졌고, 인공지능의 발달 이후인 지금도 기풍을 고려함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과거·현재 모두, 세계 대회에서 “상대 기사 기보를 어떻게 분석하느냐”가 성적에 매우 중요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9649" y="8053098"/>
            <a:ext cx="641846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전통적으로는 기보를 수작업으로 모으고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동료 기사와 함께 포석·전투·끝내기 스타일을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84916" y="8300748"/>
            <a:ext cx="7444573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“만약 특정 기사의 수를 모방하는 모델이 있다면?”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해당 모델과 대국하면서 실전 대비 가능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스타일 차이를 정량적으로 분석하는 연구 가능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004625" y="7861935"/>
            <a:ext cx="5254675" cy="182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스타일 보상 기반 RL 파인튜닝</a:t>
            </a:r>
          </a:p>
          <a:p>
            <a:pPr algn="ctr">
              <a:lnSpc>
                <a:spcPts val="139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Base policy를 초기값으로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스타일 확률                   를 보상으로 하는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Contextual Bandit + BC + KL 업데이트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598211" y="8914515"/>
            <a:ext cx="1413241" cy="353310"/>
          </a:xfrm>
          <a:custGeom>
            <a:avLst/>
            <a:gdLst/>
            <a:ahLst/>
            <a:cxnLst/>
            <a:rect r="r" b="b" t="t" l="l"/>
            <a:pathLst>
              <a:path h="353310" w="1413241">
                <a:moveTo>
                  <a:pt x="0" y="0"/>
                </a:moveTo>
                <a:lnTo>
                  <a:pt x="1413241" y="0"/>
                </a:lnTo>
                <a:lnTo>
                  <a:pt x="1413241" y="353310"/>
                </a:lnTo>
                <a:lnTo>
                  <a:pt x="0" y="353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34961" y="4319774"/>
            <a:ext cx="2418078" cy="2418078"/>
          </a:xfrm>
          <a:custGeom>
            <a:avLst/>
            <a:gdLst/>
            <a:ahLst/>
            <a:cxnLst/>
            <a:rect r="r" b="b" t="t" l="l"/>
            <a:pathLst>
              <a:path h="2418078" w="2418078">
                <a:moveTo>
                  <a:pt x="0" y="0"/>
                </a:moveTo>
                <a:lnTo>
                  <a:pt x="2418078" y="0"/>
                </a:lnTo>
                <a:lnTo>
                  <a:pt x="2418078" y="2418077"/>
                </a:lnTo>
                <a:lnTo>
                  <a:pt x="0" y="2418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51223" y="4319774"/>
            <a:ext cx="2314773" cy="2314773"/>
          </a:xfrm>
          <a:custGeom>
            <a:avLst/>
            <a:gdLst/>
            <a:ahLst/>
            <a:cxnLst/>
            <a:rect r="r" b="b" t="t" l="l"/>
            <a:pathLst>
              <a:path h="2314773" w="2314773">
                <a:moveTo>
                  <a:pt x="0" y="0"/>
                </a:moveTo>
                <a:lnTo>
                  <a:pt x="2314774" y="0"/>
                </a:lnTo>
                <a:lnTo>
                  <a:pt x="2314774" y="2314773"/>
                </a:lnTo>
                <a:lnTo>
                  <a:pt x="0" y="2314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77621" y="4227698"/>
            <a:ext cx="2602230" cy="2602230"/>
          </a:xfrm>
          <a:custGeom>
            <a:avLst/>
            <a:gdLst/>
            <a:ahLst/>
            <a:cxnLst/>
            <a:rect r="r" b="b" t="t" l="l"/>
            <a:pathLst>
              <a:path h="2602230" w="2602230">
                <a:moveTo>
                  <a:pt x="0" y="0"/>
                </a:moveTo>
                <a:lnTo>
                  <a:pt x="2602230" y="0"/>
                </a:lnTo>
                <a:lnTo>
                  <a:pt x="2602230" y="2602230"/>
                </a:lnTo>
                <a:lnTo>
                  <a:pt x="0" y="2602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170" y="2785677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3단계 파이프라인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4426" y="7861935"/>
            <a:ext cx="6142062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 policy 학습 (BC)</a:t>
            </a:r>
          </a:p>
          <a:p>
            <a:pPr algn="ctr">
              <a:lnSpc>
                <a:spcPts val="139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여러 프로 기보 → (state, action) → CNN 정책망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76492" y="7861935"/>
            <a:ext cx="3935016" cy="140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스</a:t>
            </a: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타일 분류기 학습</a:t>
            </a:r>
          </a:p>
          <a:p>
            <a:pPr algn="ctr">
              <a:lnSpc>
                <a:spcPts val="139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Shin 기보 vs 기타 프로 기보를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“신진서 스타일인지” 이진 분류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8218" y="-1758866"/>
            <a:ext cx="13865078" cy="13865078"/>
          </a:xfrm>
          <a:custGeom>
            <a:avLst/>
            <a:gdLst/>
            <a:ahLst/>
            <a:cxnLst/>
            <a:rect r="r" b="b" t="t" l="l"/>
            <a:pathLst>
              <a:path h="13865078" w="13865078">
                <a:moveTo>
                  <a:pt x="0" y="0"/>
                </a:moveTo>
                <a:lnTo>
                  <a:pt x="13865079" y="0"/>
                </a:lnTo>
                <a:lnTo>
                  <a:pt x="13865079" y="13865079"/>
                </a:lnTo>
                <a:lnTo>
                  <a:pt x="0" y="1386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68600" y="816122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3" y="0"/>
                </a:lnTo>
                <a:lnTo>
                  <a:pt x="8715103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0420" y="3924330"/>
            <a:ext cx="6467159" cy="158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Part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10420" y="5659932"/>
            <a:ext cx="6467159" cy="63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8"/>
              </a:lnSpc>
              <a:spcBef>
                <a:spcPct val="0"/>
              </a:spcBef>
            </a:pPr>
            <a:r>
              <a:rPr lang="en-US" b="true" sz="3749">
                <a:solidFill>
                  <a:srgbClr val="0F148D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본론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환경 및 데이터셋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strike="noStrike" u="none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실험 환경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170" y="3174019"/>
            <a:ext cx="7969830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언어 / 프레임워크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Python 3.10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PyTorch (정책망 / 스타일 분류기 / RL 학습)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numpy, pandas, matplotlib, sgfmill(sgf 파싱) 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170" y="5953108"/>
            <a:ext cx="6901235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하드웨어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Google Colab GPU(T4, A100)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로컬 Mac(기본적인 파일 구조 생성 및 전처리 진행)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환경 및 데이터셋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4170" y="2632140"/>
            <a:ext cx="786701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구조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91007"/>
            <a:ext cx="17113830" cy="637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case_study_policies.py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특정 포지션들에 대해 여러 정책의 선택 수를 비교·분석하는 “케이스 스터디”용 스크립트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compare_policies.py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여러 정책 간의 정량 비교(예: 스타일 점수, move agreement, KL 등)를 계산하는 스크립트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GoPositionDataset, .npz 로부터 state/action 로딩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debug_list_sgf.py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SGF 관련 경로나 파싱 문제를 디버깅하기 위한 보조 스크립트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models.py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PolicyNet, 스타일 분류기와 공유 가능한 CNN 블록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sgf_parser.py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SGF(바둑 기보 포맷)를 파싱해서 내부 포맷(좌표/수순)으로 변환하는 모듈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sgf_shin_moves.py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신진서 9단 기보에서의 수만 추출해서 Shin 데이터셋을 만드는 데 특화된 스크립트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shin_utils.py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Shin 관련 데이터/분석을 도와주는 유틸리티 함수 모음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train_bc.py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base policy 지도학습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train_style_classifier.py 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: 스타일 분류기 학습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train_style_rl.py</a:t>
            </a: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 : 스타일 RL + BC + KL 학습 스크립트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notebooks/ : EDA, 시각화, policy 비교 노트북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DAG6zNxw07M</dc:identifier>
  <dcterms:modified xsi:type="dcterms:W3CDTF">2011-08-01T06:04:30Z</dcterms:modified>
  <cp:revision>1</cp:revision>
  <dc:title>강화학습</dc:title>
</cp:coreProperties>
</file>